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</p:sldMasterIdLst>
  <p:notesMasterIdLst>
    <p:notesMasterId r:id="rId33"/>
  </p:notesMasterIdLst>
  <p:sldIdLst>
    <p:sldId id="256" r:id="rId5"/>
    <p:sldId id="257" r:id="rId6"/>
    <p:sldId id="258" r:id="rId7"/>
    <p:sldId id="266" r:id="rId8"/>
    <p:sldId id="268" r:id="rId9"/>
    <p:sldId id="277" r:id="rId10"/>
    <p:sldId id="279" r:id="rId11"/>
    <p:sldId id="278" r:id="rId12"/>
    <p:sldId id="280" r:id="rId13"/>
    <p:sldId id="298" r:id="rId14"/>
    <p:sldId id="297" r:id="rId15"/>
    <p:sldId id="299" r:id="rId16"/>
    <p:sldId id="302" r:id="rId17"/>
    <p:sldId id="301" r:id="rId18"/>
    <p:sldId id="303" r:id="rId19"/>
    <p:sldId id="304" r:id="rId20"/>
    <p:sldId id="305" r:id="rId21"/>
    <p:sldId id="306" r:id="rId22"/>
    <p:sldId id="307" r:id="rId23"/>
    <p:sldId id="309" r:id="rId24"/>
    <p:sldId id="310" r:id="rId25"/>
    <p:sldId id="311" r:id="rId26"/>
    <p:sldId id="288" r:id="rId27"/>
    <p:sldId id="312" r:id="rId28"/>
    <p:sldId id="313" r:id="rId29"/>
    <p:sldId id="314" r:id="rId30"/>
    <p:sldId id="315" r:id="rId31"/>
    <p:sldId id="316" r:id="rId32"/>
  </p:sldIdLst>
  <p:sldSz cx="9144000" cy="5143500" type="screen16x9"/>
  <p:notesSz cx="6858000" cy="9144000"/>
  <p:embeddedFontLst>
    <p:embeddedFont>
      <p:font typeface="Cabin" panose="020B0604020202020204" charset="0"/>
      <p:regular r:id="rId34"/>
      <p:bold r:id="rId35"/>
      <p:italic r:id="rId36"/>
      <p:boldItalic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C994F8-BB19-472C-85F1-3B88AD8D97E1}" v="2" dt="2021-02-08T13:20:54.015"/>
    <p1510:client id="{4768AD15-8407-3740-B23B-0879001A2A0D}" v="87" dt="2021-02-05T06:48:41.406"/>
    <p1510:client id="{4E7B75E2-4F84-4A38-B69A-7218D8AFBF24}" v="5" dt="2021-02-05T06:51:45.409"/>
    <p1510:client id="{95F68E5E-8F7F-5DEE-D446-4F1BEF98D43E}" v="82" dt="2021-02-05T02:49:02.143"/>
    <p1510:client id="{B7493EFE-78CD-414B-8D8B-E4DD8A46485B}" v="2" dt="2021-02-05T02:52:30.479"/>
  </p1510:revLst>
</p1510:revInfo>
</file>

<file path=ppt/tableStyles.xml><?xml version="1.0" encoding="utf-8"?>
<a:tblStyleLst xmlns:a="http://schemas.openxmlformats.org/drawingml/2006/main" def="{F7DE568D-3459-4302-A168-E482AEB2C682}">
  <a:tblStyle styleId="{F7DE568D-3459-4302-A168-E482AEB2C6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PHERSON Cameron [Southern River College]" userId="S::cameron.macpherson@education.wa.edu.au::dd3aaef4-5ea2-495a-be9b-363be59fee51" providerId="AD" clId="Web-{2DC994F8-BB19-472C-85F1-3B88AD8D97E1}"/>
    <pc:docChg chg="modSld">
      <pc:chgData name="MACPHERSON Cameron [Southern River College]" userId="S::cameron.macpherson@education.wa.edu.au::dd3aaef4-5ea2-495a-be9b-363be59fee51" providerId="AD" clId="Web-{2DC994F8-BB19-472C-85F1-3B88AD8D97E1}" dt="2021-02-08T13:20:48.187" v="0" actId="20577"/>
      <pc:docMkLst>
        <pc:docMk/>
      </pc:docMkLst>
      <pc:sldChg chg="modSp">
        <pc:chgData name="MACPHERSON Cameron [Southern River College]" userId="S::cameron.macpherson@education.wa.edu.au::dd3aaef4-5ea2-495a-be9b-363be59fee51" providerId="AD" clId="Web-{2DC994F8-BB19-472C-85F1-3B88AD8D97E1}" dt="2021-02-08T13:20:48.187" v="0" actId="20577"/>
        <pc:sldMkLst>
          <pc:docMk/>
          <pc:sldMk cId="0" sldId="258"/>
        </pc:sldMkLst>
        <pc:spChg chg="mod">
          <ac:chgData name="MACPHERSON Cameron [Southern River College]" userId="S::cameron.macpherson@education.wa.edu.au::dd3aaef4-5ea2-495a-be9b-363be59fee51" providerId="AD" clId="Web-{2DC994F8-BB19-472C-85F1-3B88AD8D97E1}" dt="2021-02-08T13:20:48.187" v="0" actId="20577"/>
          <ac:spMkLst>
            <pc:docMk/>
            <pc:sldMk cId="0" sldId="258"/>
            <ac:spMk id="15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k12.org/book/CK-12-Biology-Concepts/section/12.2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britannica.com/animal/vertebrate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 cover image and use transparency settings to fade image.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3f8bd1c1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3f8bd1c1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5ea84692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5ea84692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e5c105ce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e5c105ce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 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https://www.ck12.org/book/CK-12-Biology-Concepts/section/12.2/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https://www.britannica.com/animal/vertebrate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2111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510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638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w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352325" y="2399550"/>
            <a:ext cx="1154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938759" y="286789"/>
            <a:ext cx="76338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Impact"/>
              <a:buNone/>
              <a:defRPr sz="38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938759" y="1714501"/>
            <a:ext cx="7633800" cy="26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sz="14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9845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bin"/>
              <a:buChar char="–"/>
              <a:defRPr sz="11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9845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9845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bin"/>
              <a:buChar char="–"/>
              <a:defRPr sz="11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845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845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bin"/>
              <a:buChar char="–"/>
              <a:defRPr sz="11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98450" algn="l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dt" idx="10"/>
          </p:nvPr>
        </p:nvSpPr>
        <p:spPr>
          <a:xfrm>
            <a:off x="938759" y="4781759"/>
            <a:ext cx="174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ftr" idx="11"/>
          </p:nvPr>
        </p:nvSpPr>
        <p:spPr>
          <a:xfrm>
            <a:off x="3028950" y="4781759"/>
            <a:ext cx="30861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6457951" y="4781759"/>
            <a:ext cx="21144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3CE7-8187-4E4E-BC00-01AC5BDD5800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13426-3AE2-422D-BCAF-796FD8E6E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4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9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to DNA</a:t>
            </a:r>
            <a:endParaRPr dirty="0"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600" dirty="0">
                <a:solidFill>
                  <a:schemeClr val="dk1"/>
                </a:solidFill>
              </a:rPr>
              <a:t>We will refresh cell structure and introduce DNA as the unit of hereditary information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08C8CB-2F43-D541-994E-E5C2AC02FCCB}"/>
              </a:ext>
            </a:extLst>
          </p:cNvPr>
          <p:cNvSpPr txBox="1"/>
          <p:nvPr/>
        </p:nvSpPr>
        <p:spPr>
          <a:xfrm>
            <a:off x="2571750" y="1714500"/>
            <a:ext cx="44630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do you know about DNA and Genetics?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DA89CA-D83D-1A40-90A7-84C38D25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138923"/>
            <a:ext cx="7824788" cy="47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4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08C8CB-2F43-D541-994E-E5C2AC02FCCB}"/>
              </a:ext>
            </a:extLst>
          </p:cNvPr>
          <p:cNvSpPr txBox="1"/>
          <p:nvPr/>
        </p:nvSpPr>
        <p:spPr>
          <a:xfrm>
            <a:off x="2571750" y="1714500"/>
            <a:ext cx="44630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do you know about DNA and Genetics?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DA89CA-D83D-1A40-90A7-84C38D25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72299"/>
            <a:ext cx="6858000" cy="41989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A42403-0AD1-984C-80E3-10B86D8A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4" y="91982"/>
            <a:ext cx="8062913" cy="49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08C8CB-2F43-D541-994E-E5C2AC02FCCB}"/>
              </a:ext>
            </a:extLst>
          </p:cNvPr>
          <p:cNvSpPr txBox="1"/>
          <p:nvPr/>
        </p:nvSpPr>
        <p:spPr>
          <a:xfrm>
            <a:off x="2571750" y="1714500"/>
            <a:ext cx="44630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do you know about DNA and Genetics?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DBFC5-DE7C-6343-81F2-8D0125D52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35447"/>
            <a:ext cx="7962900" cy="487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3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D7ED87-69B5-4731-9B29-E94E20094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02" r="73886" b="39849"/>
          <a:stretch/>
        </p:blipFill>
        <p:spPr>
          <a:xfrm>
            <a:off x="451049" y="1390649"/>
            <a:ext cx="2940446" cy="2276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A0AC0A-47C9-4175-AFC6-4F01FE279574}"/>
              </a:ext>
            </a:extLst>
          </p:cNvPr>
          <p:cNvSpPr txBox="1"/>
          <p:nvPr/>
        </p:nvSpPr>
        <p:spPr>
          <a:xfrm>
            <a:off x="709612" y="347662"/>
            <a:ext cx="865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a cell. We are going to zoom in on it multiple times. </a:t>
            </a:r>
            <a:endParaRPr lang="en-AU" sz="24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803E2CC-8185-4023-ABE9-8991AB001E61}"/>
              </a:ext>
            </a:extLst>
          </p:cNvPr>
          <p:cNvSpPr/>
          <p:nvPr/>
        </p:nvSpPr>
        <p:spPr>
          <a:xfrm rot="10800000">
            <a:off x="4188916" y="2364433"/>
            <a:ext cx="2021384" cy="650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B7EB6-21D7-47DF-96C8-6AAAEE199321}"/>
              </a:ext>
            </a:extLst>
          </p:cNvPr>
          <p:cNvSpPr txBox="1"/>
          <p:nvPr/>
        </p:nvSpPr>
        <p:spPr>
          <a:xfrm>
            <a:off x="6696075" y="2246858"/>
            <a:ext cx="2114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Cell</a:t>
            </a:r>
            <a:endParaRPr lang="en-AU" sz="4400" b="1" dirty="0"/>
          </a:p>
        </p:txBody>
      </p:sp>
    </p:spTree>
    <p:extLst>
      <p:ext uri="{BB962C8B-B14F-4D97-AF65-F5344CB8AC3E}">
        <p14:creationId xmlns:p14="http://schemas.microsoft.com/office/powerpoint/2010/main" val="4136568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D7ED87-69B5-4731-9B29-E94E20094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02" r="73886" b="39849"/>
          <a:stretch/>
        </p:blipFill>
        <p:spPr>
          <a:xfrm>
            <a:off x="451049" y="1390649"/>
            <a:ext cx="2940446" cy="2276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A0AC0A-47C9-4175-AFC6-4F01FE279574}"/>
              </a:ext>
            </a:extLst>
          </p:cNvPr>
          <p:cNvSpPr txBox="1"/>
          <p:nvPr/>
        </p:nvSpPr>
        <p:spPr>
          <a:xfrm>
            <a:off x="709612" y="347662"/>
            <a:ext cx="865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a cell. We are going to zoom in on it multiple times. </a:t>
            </a:r>
            <a:endParaRPr lang="en-AU" sz="2400" dirty="0"/>
          </a:p>
        </p:txBody>
      </p:sp>
      <p:pic>
        <p:nvPicPr>
          <p:cNvPr id="5122" name="Picture 2" descr="Image result for microscope">
            <a:extLst>
              <a:ext uri="{FF2B5EF4-FFF2-40B4-BE49-F238E27FC236}">
                <a16:creationId xmlns:a16="http://schemas.microsoft.com/office/drawing/2014/main" id="{B9B3A14C-039B-47FD-8A24-ACE9D7E6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1231104"/>
            <a:ext cx="2595563" cy="259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803E2CC-8185-4023-ABE9-8991AB001E61}"/>
              </a:ext>
            </a:extLst>
          </p:cNvPr>
          <p:cNvSpPr/>
          <p:nvPr/>
        </p:nvSpPr>
        <p:spPr>
          <a:xfrm rot="10800000">
            <a:off x="4188916" y="2364433"/>
            <a:ext cx="2021384" cy="650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8619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D7ED87-69B5-4731-9B29-E94E20094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02" r="73886" b="39849"/>
          <a:stretch/>
        </p:blipFill>
        <p:spPr>
          <a:xfrm>
            <a:off x="451049" y="1390649"/>
            <a:ext cx="2940446" cy="2276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A0AC0A-47C9-4175-AFC6-4F01FE279574}"/>
              </a:ext>
            </a:extLst>
          </p:cNvPr>
          <p:cNvSpPr txBox="1"/>
          <p:nvPr/>
        </p:nvSpPr>
        <p:spPr>
          <a:xfrm>
            <a:off x="709612" y="347662"/>
            <a:ext cx="865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a cell. We are going to zoom in on it multiple times. </a:t>
            </a:r>
            <a:endParaRPr lang="en-AU" sz="24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803E2CC-8185-4023-ABE9-8991AB001E61}"/>
              </a:ext>
            </a:extLst>
          </p:cNvPr>
          <p:cNvSpPr/>
          <p:nvPr/>
        </p:nvSpPr>
        <p:spPr>
          <a:xfrm rot="16200000">
            <a:off x="1440029" y="2874168"/>
            <a:ext cx="1534153" cy="6816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B7EB6-21D7-47DF-96C8-6AAAEE199321}"/>
              </a:ext>
            </a:extLst>
          </p:cNvPr>
          <p:cNvSpPr txBox="1"/>
          <p:nvPr/>
        </p:nvSpPr>
        <p:spPr>
          <a:xfrm>
            <a:off x="1104899" y="3799208"/>
            <a:ext cx="2447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Nucleus</a:t>
            </a:r>
            <a:endParaRPr lang="en-AU" sz="4400" b="1" dirty="0"/>
          </a:p>
        </p:txBody>
      </p:sp>
    </p:spTree>
    <p:extLst>
      <p:ext uri="{BB962C8B-B14F-4D97-AF65-F5344CB8AC3E}">
        <p14:creationId xmlns:p14="http://schemas.microsoft.com/office/powerpoint/2010/main" val="2997858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A073D53-4194-4120-BA19-F27831ED1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8100" y="430826"/>
            <a:ext cx="6589800" cy="348000"/>
          </a:xfrm>
        </p:spPr>
        <p:txBody>
          <a:bodyPr/>
          <a:lstStyle/>
          <a:p>
            <a:pPr marL="0" lvl="0" indent="0" algn="ctr">
              <a:lnSpc>
                <a:spcPct val="100000"/>
              </a:lnSpc>
              <a:buSzPts val="1100"/>
            </a:pPr>
            <a:r>
              <a:rPr lang="en-US" sz="1600" dirty="0"/>
              <a:t>We will refresh cell structure and introduce DNA as the unit of hereditary information</a:t>
            </a:r>
            <a:endParaRPr lang="en-US" dirty="0"/>
          </a:p>
          <a:p>
            <a:endParaRPr lang="en-AU" sz="16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4E7EC26-EC96-491F-8262-FE6427853420}"/>
              </a:ext>
            </a:extLst>
          </p:cNvPr>
          <p:cNvSpPr txBox="1">
            <a:spLocks/>
          </p:cNvSpPr>
          <p:nvPr/>
        </p:nvSpPr>
        <p:spPr>
          <a:xfrm>
            <a:off x="428568" y="673471"/>
            <a:ext cx="8667807" cy="37965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Nucleus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 panose="020B0502020202020204" pitchFamily="34" charset="0"/>
              </a:rPr>
              <a:t>Holds all DNA and genetic information</a:t>
            </a:r>
            <a:br>
              <a:rPr lang="en-US" sz="2800" dirty="0">
                <a:latin typeface="Century Gothic" panose="020B0502020202020204" pitchFamily="34" charset="0"/>
              </a:rPr>
            </a:br>
            <a:endParaRPr lang="en-US" sz="2800" dirty="0">
              <a:latin typeface="Century Gothic" panose="020B0502020202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 panose="020B0502020202020204" pitchFamily="34" charset="0"/>
              </a:rPr>
              <a:t>Enclosed by a nuclear membrane</a:t>
            </a:r>
            <a:br>
              <a:rPr lang="en-US" sz="2800" dirty="0">
                <a:latin typeface="Century Gothic" panose="020B0502020202020204" pitchFamily="34" charset="0"/>
              </a:rPr>
            </a:br>
            <a:endParaRPr lang="en-US" sz="2800" dirty="0">
              <a:latin typeface="Century Gothic" panose="020B0502020202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 panose="020B0502020202020204" pitchFamily="34" charset="0"/>
              </a:rPr>
              <a:t>“Controls cell activity”</a:t>
            </a:r>
          </a:p>
          <a:p>
            <a:pPr marL="1068388"/>
            <a:r>
              <a:rPr lang="en-US" sz="2800" dirty="0">
                <a:latin typeface="Century Gothic" panose="020B0502020202020204" pitchFamily="34" charset="0"/>
              </a:rPr>
              <a:t>More specifically – controls protein production </a:t>
            </a:r>
          </a:p>
        </p:txBody>
      </p:sp>
    </p:spTree>
    <p:extLst>
      <p:ext uri="{BB962C8B-B14F-4D97-AF65-F5344CB8AC3E}">
        <p14:creationId xmlns:p14="http://schemas.microsoft.com/office/powerpoint/2010/main" val="399867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DE1229-1B5F-4778-BC03-431DF1F95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5" b="27038"/>
          <a:stretch/>
        </p:blipFill>
        <p:spPr>
          <a:xfrm>
            <a:off x="979830" y="542926"/>
            <a:ext cx="6511581" cy="36425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EA38BF-4643-47F4-A700-1CCB76B753C8}"/>
              </a:ext>
            </a:extLst>
          </p:cNvPr>
          <p:cNvSpPr/>
          <p:nvPr/>
        </p:nvSpPr>
        <p:spPr>
          <a:xfrm>
            <a:off x="5020921" y="642938"/>
            <a:ext cx="3143249" cy="1517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8C9CC6-D2BC-4865-9744-4A3C144ABA9C}"/>
              </a:ext>
            </a:extLst>
          </p:cNvPr>
          <p:cNvSpPr/>
          <p:nvPr/>
        </p:nvSpPr>
        <p:spPr>
          <a:xfrm>
            <a:off x="5443538" y="1857375"/>
            <a:ext cx="3200400" cy="30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3D02D-D9FF-4380-BA6D-27DEF5ACA624}"/>
              </a:ext>
            </a:extLst>
          </p:cNvPr>
          <p:cNvSpPr/>
          <p:nvPr/>
        </p:nvSpPr>
        <p:spPr>
          <a:xfrm>
            <a:off x="4645195" y="3375161"/>
            <a:ext cx="1346030" cy="1624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10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DE1229-1B5F-4778-BC03-431DF1F95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5" b="27038"/>
          <a:stretch/>
        </p:blipFill>
        <p:spPr>
          <a:xfrm>
            <a:off x="979830" y="542926"/>
            <a:ext cx="6511581" cy="36425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8C9CC6-D2BC-4865-9744-4A3C144ABA9C}"/>
              </a:ext>
            </a:extLst>
          </p:cNvPr>
          <p:cNvSpPr/>
          <p:nvPr/>
        </p:nvSpPr>
        <p:spPr>
          <a:xfrm>
            <a:off x="5443538" y="1857375"/>
            <a:ext cx="3200400" cy="30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3D02D-D9FF-4380-BA6D-27DEF5ACA624}"/>
              </a:ext>
            </a:extLst>
          </p:cNvPr>
          <p:cNvSpPr/>
          <p:nvPr/>
        </p:nvSpPr>
        <p:spPr>
          <a:xfrm>
            <a:off x="4645195" y="3375161"/>
            <a:ext cx="1346030" cy="1624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29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A073D53-4194-4120-BA19-F27831ED1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2251"/>
            <a:ext cx="6589800" cy="348000"/>
          </a:xfrm>
        </p:spPr>
        <p:txBody>
          <a:bodyPr/>
          <a:lstStyle/>
          <a:p>
            <a:pPr marL="0" lvl="0" indent="0" algn="ctr">
              <a:lnSpc>
                <a:spcPct val="100000"/>
              </a:lnSpc>
              <a:buSzPts val="1100"/>
            </a:pPr>
            <a:r>
              <a:rPr lang="en-US" sz="1600" dirty="0"/>
              <a:t>We will refresh cell structure and introduce DNA as the unit of hereditary information</a:t>
            </a:r>
            <a:endParaRPr lang="en-US" dirty="0"/>
          </a:p>
          <a:p>
            <a:endParaRPr lang="en-AU" sz="16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4E7EC26-EC96-491F-8262-FE6427853420}"/>
              </a:ext>
            </a:extLst>
          </p:cNvPr>
          <p:cNvSpPr txBox="1">
            <a:spLocks/>
          </p:cNvSpPr>
          <p:nvPr/>
        </p:nvSpPr>
        <p:spPr>
          <a:xfrm>
            <a:off x="428568" y="673471"/>
            <a:ext cx="8667807" cy="37965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002060"/>
                </a:solidFill>
              </a:rPr>
              <a:t>Chromosome</a:t>
            </a:r>
          </a:p>
          <a:p>
            <a:endParaRPr lang="en-US" sz="2800" dirty="0"/>
          </a:p>
          <a:p>
            <a:r>
              <a:rPr lang="en-AU" sz="3200" dirty="0"/>
              <a:t>Tightly wound package of DNA and proteins</a:t>
            </a:r>
          </a:p>
          <a:p>
            <a:endParaRPr lang="en-AU" sz="3200" dirty="0"/>
          </a:p>
          <a:p>
            <a:r>
              <a:rPr lang="en-AU" sz="3200" dirty="0"/>
              <a:t>Humans have 23 pairs of chromosomes</a:t>
            </a:r>
          </a:p>
        </p:txBody>
      </p:sp>
      <p:graphicFrame>
        <p:nvGraphicFramePr>
          <p:cNvPr id="4" name="Google Shape;289;p40">
            <a:extLst>
              <a:ext uri="{FF2B5EF4-FFF2-40B4-BE49-F238E27FC236}">
                <a16:creationId xmlns:a16="http://schemas.microsoft.com/office/drawing/2014/main" id="{621FE58D-63A8-44D5-8A49-CE215EFA22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7721608"/>
              </p:ext>
            </p:extLst>
          </p:nvPr>
        </p:nvGraphicFramePr>
        <p:xfrm>
          <a:off x="6778313" y="185087"/>
          <a:ext cx="2232025" cy="1397944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2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84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4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How many total chromosomes do humans have?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 you have less or more?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Google Shape;152;p25">
            <a:extLst>
              <a:ext uri="{FF2B5EF4-FFF2-40B4-BE49-F238E27FC236}">
                <a16:creationId xmlns:a16="http://schemas.microsoft.com/office/drawing/2014/main" id="{25DD3154-A5C1-4177-94FA-448F634EF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9661400"/>
              </p:ext>
            </p:extLst>
          </p:nvPr>
        </p:nvGraphicFramePr>
        <p:xfrm>
          <a:off x="1178661" y="3696932"/>
          <a:ext cx="6786678" cy="13563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6786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6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0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2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Animal </a:t>
                      </a: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chromosome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numbers range from 254 in hermit crabs to 2 in a species of roundworm. </a:t>
                      </a:r>
                      <a:b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b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The fern called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Ophioglossum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reticulatum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has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1260 </a:t>
                      </a: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chromosomes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!</a:t>
                      </a:r>
                      <a:b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b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Humans </a:t>
                      </a: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have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46, chimpanzees </a:t>
                      </a: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have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48, and yes, potatoes also </a:t>
                      </a: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have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48.</a:t>
                      </a:r>
                      <a:endParaRPr sz="10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60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not delete this slide.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slide is designed so that you can copy the </a:t>
            </a:r>
            <a:r>
              <a:rPr lang="en-GB" b="1"/>
              <a:t>prompt box</a:t>
            </a:r>
            <a:r>
              <a:rPr lang="en-GB"/>
              <a:t> you need and insert it into your slides.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slide is hidden and will not be included when presenting your lesson.</a:t>
            </a:r>
            <a:endParaRPr/>
          </a:p>
        </p:txBody>
      </p:sp>
      <p:graphicFrame>
        <p:nvGraphicFramePr>
          <p:cNvPr id="145" name="Google Shape;145;p25"/>
          <p:cNvGraphicFramePr/>
          <p:nvPr/>
        </p:nvGraphicFramePr>
        <p:xfrm>
          <a:off x="2040790" y="3654050"/>
          <a:ext cx="2134475" cy="738515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6" name="Google Shape;146;p25"/>
          <p:cNvGraphicFramePr/>
          <p:nvPr/>
        </p:nvGraphicFramePr>
        <p:xfrm>
          <a:off x="204080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7" name="Google Shape;147;p25"/>
          <p:cNvGraphicFramePr/>
          <p:nvPr/>
        </p:nvGraphicFramePr>
        <p:xfrm>
          <a:off x="515700" y="2531575"/>
          <a:ext cx="1366300" cy="35049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8" name="Google Shape;148;p25"/>
          <p:cNvGraphicFramePr/>
          <p:nvPr/>
        </p:nvGraphicFramePr>
        <p:xfrm>
          <a:off x="515700" y="3177225"/>
          <a:ext cx="1366300" cy="35049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9" name="Google Shape;149;p25"/>
          <p:cNvGraphicFramePr/>
          <p:nvPr/>
        </p:nvGraphicFramePr>
        <p:xfrm>
          <a:off x="4439730" y="3654038"/>
          <a:ext cx="2134475" cy="86862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0" name="Google Shape;150;p25"/>
          <p:cNvGraphicFramePr/>
          <p:nvPr/>
        </p:nvGraphicFramePr>
        <p:xfrm>
          <a:off x="6838660" y="2531563"/>
          <a:ext cx="2142625" cy="90428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1" name="Google Shape;151;p25"/>
          <p:cNvGraphicFramePr/>
          <p:nvPr/>
        </p:nvGraphicFramePr>
        <p:xfrm>
          <a:off x="443972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2" name="Google Shape;152;p25"/>
          <p:cNvGraphicFramePr/>
          <p:nvPr/>
        </p:nvGraphicFramePr>
        <p:xfrm>
          <a:off x="6838650" y="3654050"/>
          <a:ext cx="2142625" cy="78384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3" name="Google Shape;153;p25"/>
          <p:cNvGraphicFramePr/>
          <p:nvPr/>
        </p:nvGraphicFramePr>
        <p:xfrm>
          <a:off x="515688" y="3822875"/>
          <a:ext cx="1366300" cy="35049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GESTURE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DE1229-1B5F-4778-BC03-431DF1F95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5" b="27038"/>
          <a:stretch/>
        </p:blipFill>
        <p:spPr>
          <a:xfrm>
            <a:off x="979830" y="542926"/>
            <a:ext cx="6511581" cy="36425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53D02D-D9FF-4380-BA6D-27DEF5ACA624}"/>
              </a:ext>
            </a:extLst>
          </p:cNvPr>
          <p:cNvSpPr/>
          <p:nvPr/>
        </p:nvSpPr>
        <p:spPr>
          <a:xfrm>
            <a:off x="6073946" y="2886075"/>
            <a:ext cx="812630" cy="408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11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DE1229-1B5F-4778-BC03-431DF1F95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5" b="27038"/>
          <a:stretch/>
        </p:blipFill>
        <p:spPr>
          <a:xfrm>
            <a:off x="979830" y="542926"/>
            <a:ext cx="6511581" cy="364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07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A073D53-4194-4120-BA19-F27831ED1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2251"/>
            <a:ext cx="6589800" cy="348000"/>
          </a:xfrm>
        </p:spPr>
        <p:txBody>
          <a:bodyPr/>
          <a:lstStyle/>
          <a:p>
            <a:pPr marL="0" lvl="0" indent="0" algn="ctr">
              <a:lnSpc>
                <a:spcPct val="100000"/>
              </a:lnSpc>
              <a:buSzPts val="1100"/>
            </a:pPr>
            <a:r>
              <a:rPr lang="en-US" sz="1600" dirty="0"/>
              <a:t>We will refresh cell structure and introduce DNA as the unit of hereditary information</a:t>
            </a:r>
            <a:endParaRPr lang="en-US" dirty="0"/>
          </a:p>
          <a:p>
            <a:endParaRPr lang="en-AU" sz="16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4E7EC26-EC96-491F-8262-FE6427853420}"/>
              </a:ext>
            </a:extLst>
          </p:cNvPr>
          <p:cNvSpPr txBox="1">
            <a:spLocks/>
          </p:cNvSpPr>
          <p:nvPr/>
        </p:nvSpPr>
        <p:spPr>
          <a:xfrm>
            <a:off x="380943" y="750251"/>
            <a:ext cx="8667807" cy="37965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</a:rPr>
              <a:t>DNA (</a:t>
            </a:r>
            <a:r>
              <a:rPr lang="en-US" sz="3600" b="1" u="sng" dirty="0">
                <a:solidFill>
                  <a:schemeClr val="tx1"/>
                </a:solidFill>
              </a:rPr>
              <a:t>D</a:t>
            </a:r>
            <a:r>
              <a:rPr lang="en-US" sz="3600" b="1" dirty="0">
                <a:solidFill>
                  <a:schemeClr val="tx1"/>
                </a:solidFill>
              </a:rPr>
              <a:t>eoxyribo</a:t>
            </a:r>
            <a:r>
              <a:rPr lang="en-US" sz="3600" b="1" u="sng" dirty="0">
                <a:solidFill>
                  <a:schemeClr val="tx1"/>
                </a:solidFill>
              </a:rPr>
              <a:t>n</a:t>
            </a:r>
            <a:r>
              <a:rPr lang="en-US" sz="3600" b="1" dirty="0">
                <a:solidFill>
                  <a:schemeClr val="tx1"/>
                </a:solidFill>
              </a:rPr>
              <a:t>ucleic </a:t>
            </a:r>
            <a:r>
              <a:rPr lang="en-US" sz="3600" b="1" u="sng" dirty="0">
                <a:solidFill>
                  <a:schemeClr val="tx1"/>
                </a:solidFill>
              </a:rPr>
              <a:t>a</a:t>
            </a:r>
            <a:r>
              <a:rPr lang="en-US" sz="3600" b="1" dirty="0">
                <a:solidFill>
                  <a:schemeClr val="tx1"/>
                </a:solidFill>
              </a:rPr>
              <a:t>cid)</a:t>
            </a:r>
          </a:p>
          <a:p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rgbClr val="222222"/>
                </a:solidFill>
                <a:latin typeface="arial" panose="020B0604020202020204" pitchFamily="34" charset="0"/>
              </a:rPr>
              <a:t>is a thread-like chain that carries the genetic instructions used in the development and  functioning of all living organisms</a:t>
            </a:r>
            <a:br>
              <a:rPr lang="en-AU" sz="3200" dirty="0">
                <a:solidFill>
                  <a:srgbClr val="222222"/>
                </a:solidFill>
                <a:latin typeface="arial" panose="020B0604020202020204" pitchFamily="34" charset="0"/>
              </a:rPr>
            </a:br>
            <a:endParaRPr lang="en-AU" sz="3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rgbClr val="222222"/>
                </a:solidFill>
                <a:latin typeface="arial" panose="020B0604020202020204" pitchFamily="34" charset="0"/>
              </a:rPr>
              <a:t>“Blue-print of life”</a:t>
            </a:r>
          </a:p>
        </p:txBody>
      </p:sp>
      <p:pic>
        <p:nvPicPr>
          <p:cNvPr id="6146" name="Picture 2" descr="Image result for dna">
            <a:extLst>
              <a:ext uri="{FF2B5EF4-FFF2-40B4-BE49-F238E27FC236}">
                <a16:creationId xmlns:a16="http://schemas.microsoft.com/office/drawing/2014/main" id="{DC0A2F9A-0B76-4D03-A316-7F47D7A7F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92" y="3594768"/>
            <a:ext cx="2283333" cy="128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31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A3C89F-DE2B-6549-A535-04F6CE73A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9879"/>
            <a:ext cx="6784487" cy="490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71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A073D53-4194-4120-BA19-F27831ED1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2251"/>
            <a:ext cx="6589800" cy="348000"/>
          </a:xfrm>
        </p:spPr>
        <p:txBody>
          <a:bodyPr/>
          <a:lstStyle/>
          <a:p>
            <a:pPr marL="0" lvl="0" indent="0" algn="ctr">
              <a:lnSpc>
                <a:spcPct val="100000"/>
              </a:lnSpc>
              <a:buSzPts val="1100"/>
            </a:pPr>
            <a:r>
              <a:rPr lang="en-US" sz="1600" dirty="0"/>
              <a:t>We will refresh cell structure and introduce DNA as the unit of hereditary information</a:t>
            </a:r>
            <a:endParaRPr lang="en-US" dirty="0"/>
          </a:p>
          <a:p>
            <a:endParaRPr lang="en-AU" sz="16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4E7EC26-EC96-491F-8262-FE6427853420}"/>
              </a:ext>
            </a:extLst>
          </p:cNvPr>
          <p:cNvSpPr txBox="1">
            <a:spLocks/>
          </p:cNvSpPr>
          <p:nvPr/>
        </p:nvSpPr>
        <p:spPr>
          <a:xfrm>
            <a:off x="380943" y="750251"/>
            <a:ext cx="8667807" cy="37965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</a:rPr>
              <a:t>Gene</a:t>
            </a:r>
          </a:p>
          <a:p>
            <a:endParaRPr lang="en-US" sz="28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AU" sz="3200" dirty="0"/>
              <a:t>Each gene codes for a specific trait</a:t>
            </a:r>
          </a:p>
        </p:txBody>
      </p:sp>
    </p:spTree>
    <p:extLst>
      <p:ext uri="{BB962C8B-B14F-4D97-AF65-F5344CB8AC3E}">
        <p14:creationId xmlns:p14="http://schemas.microsoft.com/office/powerpoint/2010/main" val="4280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AFAA0EB-18BC-4BC5-84E8-1CCF529C34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FAFC9D-8155-405B-A8E1-CFBF77E4474E}"/>
              </a:ext>
            </a:extLst>
          </p:cNvPr>
          <p:cNvSpPr/>
          <p:nvPr/>
        </p:nvSpPr>
        <p:spPr>
          <a:xfrm>
            <a:off x="585787" y="1294477"/>
            <a:ext cx="829627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dirty="0"/>
              <a:t>DNA is present in each and every cell of human body.</a:t>
            </a:r>
          </a:p>
          <a:p>
            <a:endParaRPr lang="en-AU" sz="3200" dirty="0"/>
          </a:p>
          <a:p>
            <a:r>
              <a:rPr lang="en-AU" sz="3200" dirty="0"/>
              <a:t>Each DNA strand is 1.8 meters long but squeezed into a space of 0.09 </a:t>
            </a:r>
            <a:r>
              <a:rPr lang="en-AU" sz="3200" dirty="0" err="1"/>
              <a:t>micrometers</a:t>
            </a:r>
            <a:r>
              <a:rPr lang="en-AU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6901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AFAA0EB-18BC-4BC5-84E8-1CCF529C34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FAFC9D-8155-405B-A8E1-CFBF77E4474E}"/>
              </a:ext>
            </a:extLst>
          </p:cNvPr>
          <p:cNvSpPr/>
          <p:nvPr/>
        </p:nvSpPr>
        <p:spPr>
          <a:xfrm>
            <a:off x="586930" y="791366"/>
            <a:ext cx="8296275" cy="40318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AU" sz="3200" dirty="0"/>
              <a:t>If someone manages to unwind all DNA molecules in a human body and place them end to end, the total length that can be covered is 16 billion kilometres! </a:t>
            </a:r>
            <a:br>
              <a:rPr lang="en-AU" sz="3200" dirty="0"/>
            </a:br>
            <a:br>
              <a:rPr lang="en-AU" sz="3200" dirty="0"/>
            </a:br>
            <a:r>
              <a:rPr lang="en-AU" sz="3200" dirty="0"/>
              <a:t>That’s the distance covered in a trip </a:t>
            </a:r>
            <a:r>
              <a:rPr lang="en-AU" sz="3200"/>
              <a:t>from Earth to Pluto and back – and then Earth to Uranus and back!</a:t>
            </a:r>
          </a:p>
        </p:txBody>
      </p:sp>
    </p:spTree>
    <p:extLst>
      <p:ext uri="{BB962C8B-B14F-4D97-AF65-F5344CB8AC3E}">
        <p14:creationId xmlns:p14="http://schemas.microsoft.com/office/powerpoint/2010/main" val="1404368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AFAA0EB-18BC-4BC5-84E8-1CCF529C34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FAFC9D-8155-405B-A8E1-CFBF77E4474E}"/>
              </a:ext>
            </a:extLst>
          </p:cNvPr>
          <p:cNvSpPr/>
          <p:nvPr/>
        </p:nvSpPr>
        <p:spPr>
          <a:xfrm>
            <a:off x="614362" y="1175414"/>
            <a:ext cx="829627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dirty="0"/>
              <a:t>Human DNA is 95% identical to the DNA of chimpanzees.</a:t>
            </a:r>
          </a:p>
          <a:p>
            <a:endParaRPr lang="en-AU" sz="3200" dirty="0"/>
          </a:p>
          <a:p>
            <a:r>
              <a:rPr lang="en-AU" sz="3200" dirty="0"/>
              <a:t>That’s quite understandable but what’s shocking is that human DNA is 50% identical to the DNA of bananas! </a:t>
            </a:r>
            <a:endParaRPr lang="en-US" sz="3200" dirty="0"/>
          </a:p>
        </p:txBody>
      </p:sp>
      <p:graphicFrame>
        <p:nvGraphicFramePr>
          <p:cNvPr id="5" name="Google Shape;353;p44">
            <a:extLst>
              <a:ext uri="{FF2B5EF4-FFF2-40B4-BE49-F238E27FC236}">
                <a16:creationId xmlns:a16="http://schemas.microsoft.com/office/drawing/2014/main" id="{9C2A58C9-1BD8-48DE-BA08-E7E5019B0D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7359320"/>
              </p:ext>
            </p:extLst>
          </p:nvPr>
        </p:nvGraphicFramePr>
        <p:xfrm>
          <a:off x="6793300" y="4154275"/>
          <a:ext cx="2142625" cy="91433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233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497975" y="28308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dirty="0">
                <a:solidFill>
                  <a:schemeClr val="dk1"/>
                </a:solidFill>
              </a:rPr>
              <a:t>We will </a:t>
            </a:r>
            <a:r>
              <a:rPr lang="en-US" dirty="0">
                <a:solidFill>
                  <a:schemeClr val="dk1"/>
                </a:solidFill>
              </a:rPr>
              <a:t>be able to describe basic cell structure</a:t>
            </a:r>
            <a:br>
              <a:rPr lang="en-US" dirty="0">
                <a:solidFill>
                  <a:schemeClr val="dk1"/>
                </a:solidFill>
              </a:rPr>
            </a:br>
            <a:endParaRPr lang="en-US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dirty="0">
                <a:solidFill>
                  <a:schemeClr val="dk1"/>
                </a:solidFill>
              </a:rPr>
              <a:t>We will be able to complete the what we know activity</a:t>
            </a:r>
            <a:br>
              <a:rPr lang="en-US" dirty="0">
                <a:solidFill>
                  <a:schemeClr val="dk1"/>
                </a:solidFill>
              </a:rPr>
            </a:br>
            <a:endParaRPr lang="en-US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dirty="0">
                <a:solidFill>
                  <a:schemeClr val="dk1"/>
                </a:solidFill>
              </a:rPr>
              <a:t>We will be able to explain the function of DNA</a:t>
            </a:r>
            <a:endParaRPr sz="1600" dirty="0"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497975" y="300225"/>
            <a:ext cx="5095800" cy="22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3200" dirty="0">
                <a:solidFill>
                  <a:schemeClr val="bg1"/>
                </a:solidFill>
              </a:rPr>
              <a:t>We will refresh cell structure and introduce DNA as the unit of hereditary information</a:t>
            </a:r>
          </a:p>
        </p:txBody>
      </p:sp>
      <p:graphicFrame>
        <p:nvGraphicFramePr>
          <p:cNvPr id="214" name="Google Shape;214;p34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5" name="Google Shape;215;p34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6" name="Google Shape;216;p34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6861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4732259" y="387906"/>
            <a:ext cx="4266043" cy="1219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dk1"/>
                </a:solidFill>
              </a:rPr>
              <a:t>For each of the following human traits, circle whether you show the dominant trait or recessive trait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8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dk1"/>
                </a:solidFill>
              </a:rPr>
              <a:t>When finished, glue it in your book </a:t>
            </a:r>
            <a:br>
              <a:rPr lang="en-GB" sz="2800" dirty="0">
                <a:solidFill>
                  <a:schemeClr val="dk1"/>
                </a:solidFill>
              </a:rPr>
            </a:br>
            <a:r>
              <a:rPr lang="en-GB" sz="2000" dirty="0">
                <a:solidFill>
                  <a:schemeClr val="dk1"/>
                </a:solidFill>
              </a:rPr>
              <a:t>(under today's title and date)</a:t>
            </a:r>
            <a:endParaRPr lang="en-GB" sz="2800" dirty="0">
              <a:solidFill>
                <a:schemeClr val="dk1"/>
              </a:solidFill>
            </a:endParaRPr>
          </a:p>
        </p:txBody>
      </p:sp>
      <p:pic>
        <p:nvPicPr>
          <p:cNvPr id="2050" name="Picture 2" descr="Image result for recessive traits">
            <a:extLst>
              <a:ext uri="{FF2B5EF4-FFF2-40B4-BE49-F238E27FC236}">
                <a16:creationId xmlns:a16="http://schemas.microsoft.com/office/drawing/2014/main" id="{86551569-116A-4DBB-8330-A9DB7C3B3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4" b="7171"/>
          <a:stretch/>
        </p:blipFill>
        <p:spPr bwMode="auto">
          <a:xfrm>
            <a:off x="624148" y="61892"/>
            <a:ext cx="3787595" cy="50197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497975" y="300225"/>
            <a:ext cx="5095800" cy="22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3200" dirty="0">
                <a:solidFill>
                  <a:schemeClr val="bg1"/>
                </a:solidFill>
              </a:rPr>
              <a:t>We will refresh cell structure and introduce DNA as the unit of hereditary information</a:t>
            </a:r>
          </a:p>
        </p:txBody>
      </p:sp>
      <p:graphicFrame>
        <p:nvGraphicFramePr>
          <p:cNvPr id="214" name="Google Shape;214;p34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5" name="Google Shape;215;p34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6" name="Google Shape;216;p34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Google Shape;212;p34">
            <a:extLst>
              <a:ext uri="{FF2B5EF4-FFF2-40B4-BE49-F238E27FC236}">
                <a16:creationId xmlns:a16="http://schemas.microsoft.com/office/drawing/2014/main" id="{727D8F48-7DC1-4297-A4B2-5F5556F51D42}"/>
              </a:ext>
            </a:extLst>
          </p:cNvPr>
          <p:cNvSpPr txBox="1">
            <a:spLocks/>
          </p:cNvSpPr>
          <p:nvPr/>
        </p:nvSpPr>
        <p:spPr>
          <a:xfrm>
            <a:off x="457870" y="2745652"/>
            <a:ext cx="6040310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-355600">
              <a:buClr>
                <a:schemeClr val="dk1"/>
              </a:buClr>
              <a:buSzPts val="2000"/>
            </a:pPr>
            <a:r>
              <a:rPr lang="en-US" dirty="0">
                <a:solidFill>
                  <a:schemeClr val="dk1"/>
                </a:solidFill>
              </a:rPr>
              <a:t>We will be able to describe basic cell structure</a:t>
            </a:r>
            <a:br>
              <a:rPr lang="en-US">
                <a:solidFill>
                  <a:schemeClr val="dk1"/>
                </a:solidFill>
              </a:rPr>
            </a:br>
            <a:endParaRPr lang="en-US">
              <a:solidFill>
                <a:schemeClr val="dk1"/>
              </a:solidFill>
            </a:endParaRPr>
          </a:p>
          <a:p>
            <a:pPr indent="-355600">
              <a:buClr>
                <a:schemeClr val="dk1"/>
              </a:buClr>
              <a:buSzPts val="2000"/>
            </a:pPr>
            <a:r>
              <a:rPr lang="en-US" dirty="0">
                <a:solidFill>
                  <a:schemeClr val="dk1"/>
                </a:solidFill>
              </a:rPr>
              <a:t>We will be able to complete the what we know activity</a:t>
            </a:r>
            <a:br>
              <a:rPr lang="en-US">
                <a:solidFill>
                  <a:schemeClr val="dk1"/>
                </a:solidFill>
              </a:rPr>
            </a:br>
            <a:endParaRPr lang="en-US">
              <a:solidFill>
                <a:schemeClr val="dk1"/>
              </a:solidFill>
            </a:endParaRPr>
          </a:p>
          <a:p>
            <a:pPr indent="-355600">
              <a:buClr>
                <a:schemeClr val="dk1"/>
              </a:buClr>
              <a:buSzPts val="2000"/>
            </a:pPr>
            <a:r>
              <a:rPr lang="en-US" dirty="0">
                <a:solidFill>
                  <a:schemeClr val="dk1"/>
                </a:solidFill>
              </a:rPr>
              <a:t>We will be able to explain the function of DNA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1"/>
                </a:solidFill>
              </a:rPr>
              <a:t>We will refresh cell structure and introduce DNA as the unit of hereditary information</a:t>
            </a:r>
            <a:endParaRPr dirty="0"/>
          </a:p>
        </p:txBody>
      </p:sp>
      <p:sp>
        <p:nvSpPr>
          <p:cNvPr id="232" name="Google Shape;232;p36"/>
          <p:cNvSpPr txBox="1">
            <a:spLocks noGrp="1"/>
          </p:cNvSpPr>
          <p:nvPr>
            <p:ph type="body" idx="2"/>
          </p:nvPr>
        </p:nvSpPr>
        <p:spPr>
          <a:xfrm>
            <a:off x="507650" y="692349"/>
            <a:ext cx="6223088" cy="3606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>
                <a:solidFill>
                  <a:schemeClr val="dk1"/>
                </a:solidFill>
              </a:rPr>
              <a:t>Cell Theory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All </a:t>
            </a:r>
            <a:r>
              <a:rPr lang="en-US" sz="2400" b="1" dirty="0">
                <a:solidFill>
                  <a:schemeClr val="dk1"/>
                </a:solidFill>
              </a:rPr>
              <a:t>living</a:t>
            </a:r>
            <a:r>
              <a:rPr lang="en-US" sz="2400" dirty="0">
                <a:solidFill>
                  <a:schemeClr val="dk1"/>
                </a:solidFill>
              </a:rPr>
              <a:t> things are made of cells.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Cells are the basic building blocks of life.</a:t>
            </a:r>
            <a:endParaRPr sz="2400" dirty="0">
              <a:solidFill>
                <a:schemeClr val="dk1"/>
              </a:solidFill>
            </a:endParaRPr>
          </a:p>
        </p:txBody>
      </p:sp>
      <p:graphicFrame>
        <p:nvGraphicFramePr>
          <p:cNvPr id="233" name="Google Shape;233;p36"/>
          <p:cNvGraphicFramePr/>
          <p:nvPr/>
        </p:nvGraphicFramePr>
        <p:xfrm>
          <a:off x="6807688" y="266050"/>
          <a:ext cx="2142625" cy="1203900"/>
        </p:xfrm>
        <a:graphic>
          <a:graphicData uri="http://schemas.openxmlformats.org/drawingml/2006/table">
            <a:tbl>
              <a:tblPr>
                <a:noFill/>
                <a:tableStyleId>{F7DE568D-3459-4302-A168-E482AEB2C682}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features do all vertebrates have in common? 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74" name="Picture 2" descr="Image result for cells">
            <a:extLst>
              <a:ext uri="{FF2B5EF4-FFF2-40B4-BE49-F238E27FC236}">
                <a16:creationId xmlns:a16="http://schemas.microsoft.com/office/drawing/2014/main" id="{51D063BE-2C81-42CB-9E76-184043B6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56" y="2898546"/>
            <a:ext cx="3209826" cy="213988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famous cartoon animals">
            <a:extLst>
              <a:ext uri="{FF2B5EF4-FFF2-40B4-BE49-F238E27FC236}">
                <a16:creationId xmlns:a16="http://schemas.microsoft.com/office/drawing/2014/main" id="{FB01A301-D338-4AD0-890D-91C334D05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31" y="3273917"/>
            <a:ext cx="1998278" cy="140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piranha plant">
            <a:extLst>
              <a:ext uri="{FF2B5EF4-FFF2-40B4-BE49-F238E27FC236}">
                <a16:creationId xmlns:a16="http://schemas.microsoft.com/office/drawing/2014/main" id="{11875AA1-8211-4391-98EB-2B515F0227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9" r="27298"/>
          <a:stretch/>
        </p:blipFill>
        <p:spPr bwMode="auto">
          <a:xfrm>
            <a:off x="3483205" y="3108577"/>
            <a:ext cx="1725104" cy="17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A073D53-4194-4120-BA19-F27831ED1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8100" y="430826"/>
            <a:ext cx="6589800" cy="348000"/>
          </a:xfrm>
        </p:spPr>
        <p:txBody>
          <a:bodyPr/>
          <a:lstStyle/>
          <a:p>
            <a:pPr marL="0" lvl="0" indent="0" algn="ctr">
              <a:lnSpc>
                <a:spcPct val="100000"/>
              </a:lnSpc>
              <a:buSzPts val="1100"/>
            </a:pPr>
            <a:r>
              <a:rPr lang="en-US" sz="1600" dirty="0"/>
              <a:t>We will refresh cell structure and introduce DNA as the unit of hereditary information</a:t>
            </a:r>
            <a:endParaRPr lang="en-US" dirty="0"/>
          </a:p>
          <a:p>
            <a:endParaRPr lang="en-AU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EF1D8-9DE8-4F4A-82FF-1CA8A9F5FF8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12F2A-3418-4829-8AF5-0C98048A1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34" r="7867"/>
          <a:stretch/>
        </p:blipFill>
        <p:spPr>
          <a:xfrm>
            <a:off x="552550" y="777842"/>
            <a:ext cx="7067450" cy="42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65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A073D53-4194-4120-BA19-F27831ED1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3340" y="398425"/>
            <a:ext cx="6589800" cy="348000"/>
          </a:xfrm>
        </p:spPr>
        <p:txBody>
          <a:bodyPr/>
          <a:lstStyle/>
          <a:p>
            <a:pPr marL="0" lvl="0" indent="0" algn="ctr">
              <a:lnSpc>
                <a:spcPct val="100000"/>
              </a:lnSpc>
              <a:buSzPts val="1100"/>
            </a:pPr>
            <a:r>
              <a:rPr lang="en-US" sz="1600" dirty="0"/>
              <a:t>We will refresh cell structure and introduce DNA as the unit of hereditary information</a:t>
            </a:r>
            <a:endParaRPr lang="en-US" dirty="0"/>
          </a:p>
          <a:p>
            <a:endParaRPr lang="en-AU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EF1D8-9DE8-4F4A-82FF-1CA8A9F5FF8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D3451-65F8-4FD5-A9E8-1AECAF92A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24" y="737704"/>
            <a:ext cx="7791351" cy="4295591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269852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A073D53-4194-4120-BA19-F27831ED1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8100" y="430826"/>
            <a:ext cx="6589800" cy="348000"/>
          </a:xfrm>
        </p:spPr>
        <p:txBody>
          <a:bodyPr/>
          <a:lstStyle/>
          <a:p>
            <a:pPr marL="0" lvl="0" indent="0" algn="ctr">
              <a:lnSpc>
                <a:spcPct val="100000"/>
              </a:lnSpc>
              <a:buSzPts val="1100"/>
            </a:pPr>
            <a:r>
              <a:rPr lang="en-US" sz="1600" dirty="0"/>
              <a:t>We will refresh cell structure and introduce DNA as the unit of hereditary information</a:t>
            </a:r>
            <a:endParaRPr lang="en-US" dirty="0"/>
          </a:p>
          <a:p>
            <a:endParaRPr lang="en-AU" sz="16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4E7EC26-EC96-491F-8262-FE6427853420}"/>
              </a:ext>
            </a:extLst>
          </p:cNvPr>
          <p:cNvSpPr txBox="1">
            <a:spLocks/>
          </p:cNvSpPr>
          <p:nvPr/>
        </p:nvSpPr>
        <p:spPr>
          <a:xfrm>
            <a:off x="409518" y="916116"/>
            <a:ext cx="8353481" cy="37965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Main components of cells</a:t>
            </a:r>
          </a:p>
          <a:p>
            <a:endParaRPr lang="en-US" sz="2800" dirty="0"/>
          </a:p>
          <a:p>
            <a:r>
              <a:rPr lang="en-US" sz="2800" b="1" dirty="0"/>
              <a:t>Membrane: </a:t>
            </a:r>
            <a:r>
              <a:rPr lang="en-US" sz="2800" dirty="0"/>
              <a:t>encloses cells, provides a barrier for material to pass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1" dirty="0"/>
              <a:t>Cytoplasm: </a:t>
            </a:r>
            <a:r>
              <a:rPr lang="en-US" sz="2800" dirty="0"/>
              <a:t>maintains shape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1" dirty="0"/>
              <a:t>DNA: </a:t>
            </a:r>
            <a:r>
              <a:rPr lang="en-US" sz="2800" dirty="0"/>
              <a:t>holds genetic information </a:t>
            </a:r>
          </a:p>
        </p:txBody>
      </p:sp>
    </p:spTree>
    <p:extLst>
      <p:ext uri="{BB962C8B-B14F-4D97-AF65-F5344CB8AC3E}">
        <p14:creationId xmlns:p14="http://schemas.microsoft.com/office/powerpoint/2010/main" val="368659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7ADBEC29-1F82-40E5-B765-33AB630F0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50" y="570850"/>
            <a:ext cx="6589800" cy="348000"/>
          </a:xfrm>
        </p:spPr>
        <p:txBody>
          <a:bodyPr/>
          <a:lstStyle/>
          <a:p>
            <a:pPr marL="0" lvl="0" indent="0" algn="ctr">
              <a:lnSpc>
                <a:spcPct val="100000"/>
              </a:lnSpc>
              <a:buSzPts val="1100"/>
            </a:pPr>
            <a:r>
              <a:rPr lang="en-US" sz="1600" dirty="0"/>
              <a:t>We will refresh cell structure and introduce DNA as the unit of hereditary information</a:t>
            </a:r>
          </a:p>
          <a:p>
            <a:endParaRPr lang="en-AU" sz="1600" dirty="0"/>
          </a:p>
          <a:p>
            <a:endParaRPr lang="en-A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5037A-F622-4FE7-B789-FFBFDC976AF3}"/>
              </a:ext>
            </a:extLst>
          </p:cNvPr>
          <p:cNvSpPr txBox="1"/>
          <p:nvPr/>
        </p:nvSpPr>
        <p:spPr>
          <a:xfrm>
            <a:off x="-326231" y="828675"/>
            <a:ext cx="9720262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 dirty="0"/>
              <a:t>What do you know about DNA and Genetics?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>
                <a:latin typeface="Century Gothic"/>
              </a:rPr>
              <a:t>Conceptual Diagnostic Task</a:t>
            </a:r>
            <a:br>
              <a:rPr lang="en-US" sz="2800" dirty="0"/>
            </a:br>
            <a:endParaRPr lang="en-US" sz="2800" dirty="0"/>
          </a:p>
          <a:p>
            <a:pPr algn="ctr"/>
            <a:endParaRPr lang="en-US" sz="2800" dirty="0"/>
          </a:p>
          <a:p>
            <a:pPr marL="514350" indent="-514350" algn="ctr">
              <a:buAutoNum type="arabicPeriod"/>
            </a:pPr>
            <a:endParaRPr lang="en-US" sz="2800" dirty="0"/>
          </a:p>
        </p:txBody>
      </p:sp>
      <p:pic>
        <p:nvPicPr>
          <p:cNvPr id="3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16BBAF8-7FBB-407A-8786-027EC58F2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2391838"/>
            <a:ext cx="2743200" cy="1918636"/>
          </a:xfrm>
          <a:prstGeom prst="rect">
            <a:avLst/>
          </a:prstGeom>
        </p:spPr>
      </p:pic>
      <p:pic>
        <p:nvPicPr>
          <p:cNvPr id="5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948B7F4-F3E4-49A5-9116-53859D4F7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644" y="2898217"/>
            <a:ext cx="2743200" cy="1917013"/>
          </a:xfrm>
          <a:prstGeom prst="rect">
            <a:avLst/>
          </a:prstGeom>
        </p:spPr>
      </p:pic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A9DEAF3-3BA8-4C37-B050-F7D892345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336" y="2390248"/>
            <a:ext cx="2743200" cy="18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40738"/>
      </p:ext>
    </p:extLst>
  </p:cSld>
  <p:clrMapOvr>
    <a:masterClrMapping/>
  </p:clrMapOvr>
</p:sld>
</file>

<file path=ppt/theme/theme1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6" ma:contentTypeDescription="Create a new document." ma:contentTypeScope="" ma:versionID="02697e3214b2f55142a2e7b89ba6de54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67be6965022b95aa9d7585358a9bb7fc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E1416AD-5AA7-4D6F-ABD6-50651EFBA713}">
  <ds:schemaRefs>
    <ds:schemaRef ds:uri="http://purl.org/dc/terms/"/>
    <ds:schemaRef ds:uri="9b431887-e758-47f7-ae4c-5b008da7c39f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AA979D4-A556-4FBC-BD4C-E6D05C7147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C3EEA0-9375-482E-9002-F0E648C9F599}"/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1045</Words>
  <Application>Microsoft Office PowerPoint</Application>
  <PresentationFormat>On-screen Show (16:9)</PresentationFormat>
  <Paragraphs>118</Paragraphs>
  <Slides>28</Slides>
  <Notes>8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ASC EDI Template</vt:lpstr>
      <vt:lpstr>Introduction to DNA</vt:lpstr>
      <vt:lpstr>PowerPoint Presentation</vt:lpstr>
      <vt:lpstr>PowerPoint Presentation</vt:lpstr>
      <vt:lpstr>We will refresh cell structure and introduce DNA as the unit of hereditary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refresh cell structure and introduce DNA as the unit of hereditary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VERTEBRATES</dc:title>
  <dc:creator>TechFast Australia</dc:creator>
  <cp:lastModifiedBy>FORTE Robert [Southern River College]</cp:lastModifiedBy>
  <cp:revision>39</cp:revision>
  <dcterms:modified xsi:type="dcterms:W3CDTF">2021-02-08T13:20:58Z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bool>false</vt:bool>
  </property>
</Properties>
</file>